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4FC10EF-2F2F-5649-B20A-7A61BC339A09}">
          <p14:sldIdLst>
            <p14:sldId id="256"/>
            <p14:sldId id="257"/>
          </p14:sldIdLst>
        </p14:section>
        <p14:section name="Content Slides" id="{9901AB16-2895-C443-A8A5-227BC01B2253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FF27"/>
    <a:srgbClr val="69A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41"/>
    <p:restoredTop sz="94003"/>
  </p:normalViewPr>
  <p:slideViewPr>
    <p:cSldViewPr snapToGrid="0" snapToObjects="1">
      <p:cViewPr varScale="1">
        <p:scale>
          <a:sx n="103" d="100"/>
          <a:sy n="10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98352-7417-F44E-92FD-C3754C9F2561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D384E-CB59-FB4D-8B9F-A562BB7BF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1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D384E-CB59-FB4D-8B9F-A562BB7BFA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D384E-CB59-FB4D-8B9F-A562BB7BFA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D384E-CB59-FB4D-8B9F-A562BB7BFA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AE5FBE-9C3E-AC44-9F57-34DFAAF99D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35D22-2410-EA48-B503-2726E93C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05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460FE1-7542-2646-BD20-E2C7D1D3D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1688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8313-AF62-2042-9DEF-A8412666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DF600-E3BB-C54A-96BD-3BAD80A4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85F6-A11B-9E49-99FF-82F8C17464E7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BD421-1781-9E45-B243-AD2D57F7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77CD6-DE39-3542-9F12-EB1A5037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0050B-9969-BF46-9824-52E5DA8D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8A1E3-D6B6-4249-B313-0B85138F3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5200" y="0"/>
            <a:ext cx="6886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A216-075E-7E47-9A4F-0AAFB2DD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80D892-6500-9A45-8112-9B89F60E4C5D}"/>
              </a:ext>
            </a:extLst>
          </p:cNvPr>
          <p:cNvSpPr/>
          <p:nvPr userDrawn="1"/>
        </p:nvSpPr>
        <p:spPr>
          <a:xfrm>
            <a:off x="1066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7F797C-DFB7-6746-A7F9-397C54DB51F9}"/>
              </a:ext>
            </a:extLst>
          </p:cNvPr>
          <p:cNvSpPr/>
          <p:nvPr userDrawn="1"/>
        </p:nvSpPr>
        <p:spPr>
          <a:xfrm>
            <a:off x="4837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59328A-2454-7942-8D6B-0CFD3DC91616}"/>
              </a:ext>
            </a:extLst>
          </p:cNvPr>
          <p:cNvSpPr/>
          <p:nvPr userDrawn="1"/>
        </p:nvSpPr>
        <p:spPr>
          <a:xfrm>
            <a:off x="8608800" y="2377440"/>
            <a:ext cx="2516400" cy="2516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15BEE-67ED-2B43-B7DC-FA26DB28C475}"/>
              </a:ext>
            </a:extLst>
          </p:cNvPr>
          <p:cNvSpPr txBox="1"/>
          <p:nvPr userDrawn="1"/>
        </p:nvSpPr>
        <p:spPr>
          <a:xfrm>
            <a:off x="870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4B9DD-4B3A-2040-8063-CC87608B46EE}"/>
              </a:ext>
            </a:extLst>
          </p:cNvPr>
          <p:cNvSpPr txBox="1"/>
          <p:nvPr userDrawn="1"/>
        </p:nvSpPr>
        <p:spPr>
          <a:xfrm>
            <a:off x="4641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tex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9485E-F2F1-1F45-9F80-41A26ADC131C}"/>
              </a:ext>
            </a:extLst>
          </p:cNvPr>
          <p:cNvSpPr txBox="1"/>
          <p:nvPr userDrawn="1"/>
        </p:nvSpPr>
        <p:spPr>
          <a:xfrm>
            <a:off x="8412600" y="5175275"/>
            <a:ext cx="2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texr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CBA74-777C-E743-9B75-2E49D04961FB}"/>
              </a:ext>
            </a:extLst>
          </p:cNvPr>
          <p:cNvSpPr txBox="1"/>
          <p:nvPr userDrawn="1"/>
        </p:nvSpPr>
        <p:spPr>
          <a:xfrm>
            <a:off x="870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BEB29-0F71-6F45-849D-375454FEFF24}"/>
              </a:ext>
            </a:extLst>
          </p:cNvPr>
          <p:cNvSpPr txBox="1"/>
          <p:nvPr userDrawn="1"/>
        </p:nvSpPr>
        <p:spPr>
          <a:xfrm>
            <a:off x="4641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06A8A-7DC6-2643-B412-12CBAEB3A519}"/>
              </a:ext>
            </a:extLst>
          </p:cNvPr>
          <p:cNvSpPr txBox="1"/>
          <p:nvPr userDrawn="1"/>
        </p:nvSpPr>
        <p:spPr>
          <a:xfrm>
            <a:off x="8412600" y="5648032"/>
            <a:ext cx="2908800" cy="13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6643FE-F5B1-C94B-B213-CB8BA6FFD7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4438314-7F9D-3140-BDB8-A2FE2B7C6B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04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EC546FD-0595-934C-A5F8-E23CE5563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F840B53-7220-8E4D-BF87-E45E5CF8C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400" y="0"/>
            <a:ext cx="3045600" cy="36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5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AD22C9-ABAF-1B42-994A-7256291438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695" y="4908321"/>
            <a:ext cx="3438000" cy="146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C75BEEB-05F5-4447-8A48-039A46D626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51256" y="2952000"/>
            <a:ext cx="1659520" cy="18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3013C3F-F07E-694F-AE92-A2A6E38661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63175" y="671679"/>
            <a:ext cx="1638000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0E48FD9-5462-644B-B5A8-93BEFBAA3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71679"/>
            <a:ext cx="3906000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EDAB292-F606-AA4B-831E-C13FB03BB1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5400000">
            <a:off x="5445607" y="3581128"/>
            <a:ext cx="3439186" cy="213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2CF3DA5F-FD02-8143-AFAA-CEFF475312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63175" y="2952000"/>
            <a:ext cx="1659520" cy="18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6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02953-4060-9B48-BED3-6577605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63C0C-B985-2D45-82D6-4F17D6DDF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D85F6-A11B-9E49-99FF-82F8C17464E7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AC18-B65B-2643-A654-A127FC2F1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E4-A7B9-BD43-932D-E7DFD12F2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050B-9969-BF46-9824-52E5DA8D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7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00581003_Environmental_Analytical_Chemistry_101" TargetMode="External"/><Relationship Id="rId7" Type="http://schemas.openxmlformats.org/officeDocument/2006/relationships/hyperlink" Target="https://en.wikipedia.org/wiki/High-performance_liquid_chromatograph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Gas_chromatograph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00581003_Environmental_Analytical_Chemistry_101" TargetMode="External"/><Relationship Id="rId7" Type="http://schemas.openxmlformats.org/officeDocument/2006/relationships/hyperlink" Target="https://www.sciencedirect.com/topics/materials-science/inductively-coupled-plasma-atomic-emission-spectros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Titration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901C16-9C31-8346-8E32-47C78AE6CE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284" t="9091" r="580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CF6C4-77BF-D54A-9F9E-8DE37222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dirty="0"/>
              <a:t>OneScan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 of G cornerstone white with improve life.">
            <a:extLst>
              <a:ext uri="{FF2B5EF4-FFF2-40B4-BE49-F238E27FC236}">
                <a16:creationId xmlns:a16="http://schemas.microsoft.com/office/drawing/2014/main" id="{1C5245A5-E392-6D41-916B-18A4BE68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30830"/>
            <a:ext cx="2042810" cy="1089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F3EED-F41D-402C-860E-A984824595F1}"/>
              </a:ext>
            </a:extLst>
          </p:cNvPr>
          <p:cNvSpPr txBox="1"/>
          <p:nvPr/>
        </p:nvSpPr>
        <p:spPr>
          <a:xfrm>
            <a:off x="5513573" y="6513341"/>
            <a:ext cx="6678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100" dirty="0"/>
              <a:t>https://www.cigaraficionado.com/article/lobbyists-increase-outreach-for-premium-cigar-exemption-19574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25871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43367-9ED7-4B45-BDA5-0B9E665B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94701"/>
            <a:ext cx="10166686" cy="66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8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88A86-F1B9-FB44-B797-C02A98A2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55" y="5530308"/>
            <a:ext cx="2042809" cy="10904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B6E1B1-F98F-AB4F-A97F-D083DE1528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End.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1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D16B-D729-FF4A-9E6D-463DDA4F9A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ENGG6400 Mobile Devices App Development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600F4-C24A-4643-B38A-4AAD4AB79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55" y="5530308"/>
            <a:ext cx="2042809" cy="1090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49C2C-81CA-4181-9744-7EF0F485C51F}"/>
              </a:ext>
            </a:extLst>
          </p:cNvPr>
          <p:cNvSpPr txBox="1"/>
          <p:nvPr/>
        </p:nvSpPr>
        <p:spPr>
          <a:xfrm>
            <a:off x="4221804" y="5447489"/>
            <a:ext cx="575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Group 5 Zimo Zhou (1189792), Yaowen Mei (1177855)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602454" y="253742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Home Screen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6174121" y="2664886"/>
            <a:ext cx="5689015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User can take a picture with this app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Or choose a photo from the album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200" dirty="0"/>
              <a:t>Or see the instructions about how the app is going to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4BFA7-3023-9D4D-ABCC-468430FD6D05}"/>
              </a:ext>
            </a:extLst>
          </p:cNvPr>
          <p:cNvGrpSpPr/>
          <p:nvPr/>
        </p:nvGrpSpPr>
        <p:grpSpPr>
          <a:xfrm>
            <a:off x="432392" y="425651"/>
            <a:ext cx="3096255" cy="4014629"/>
            <a:chOff x="1721930" y="640080"/>
            <a:chExt cx="4117580" cy="5747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FC9E0-D0BB-4CBF-AC11-D09C4759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1930" y="640080"/>
              <a:ext cx="3276980" cy="557784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DA733D-C865-403D-9DB6-5E1BCC466CC6}"/>
                </a:ext>
              </a:extLst>
            </p:cNvPr>
            <p:cNvCxnSpPr/>
            <p:nvPr/>
          </p:nvCxnSpPr>
          <p:spPr>
            <a:xfrm>
              <a:off x="3508332" y="5233094"/>
              <a:ext cx="1985210" cy="51735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9DC4BE-D200-47DA-9B22-96B0FA578F14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11" y="4995512"/>
              <a:ext cx="1177672" cy="3650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743660-6CAC-434A-BC0C-4E6CF44695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077" y="5103395"/>
              <a:ext cx="2875336" cy="100664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00901A-BBEA-493E-BB08-06A32E9CC424}"/>
                </a:ext>
              </a:extLst>
            </p:cNvPr>
            <p:cNvSpPr txBox="1"/>
            <p:nvPr/>
          </p:nvSpPr>
          <p:spPr>
            <a:xfrm>
              <a:off x="5526604" y="55941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EEBFD-F3C9-4A0A-92EC-C13B6B1BB321}"/>
                </a:ext>
              </a:extLst>
            </p:cNvPr>
            <p:cNvSpPr txBox="1"/>
            <p:nvPr/>
          </p:nvSpPr>
          <p:spPr>
            <a:xfrm>
              <a:off x="5473991" y="60181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BC8D92-4AE0-4A49-910B-A810689AD954}"/>
                </a:ext>
              </a:extLst>
            </p:cNvPr>
            <p:cNvSpPr txBox="1"/>
            <p:nvPr/>
          </p:nvSpPr>
          <p:spPr>
            <a:xfrm>
              <a:off x="5473991" y="51783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3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AB2E8-C01F-2745-B68D-19EFC13F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25" y="332059"/>
            <a:ext cx="2060708" cy="46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Mock-up vs Real</a:t>
            </a:r>
          </a:p>
          <a:p>
            <a:pPr>
              <a:spcAft>
                <a:spcPts val="600"/>
              </a:spcAft>
            </a:pPr>
            <a:endParaRPr lang="en-US" sz="4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--- 1) Take a picture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CA3E3-36BF-4DEA-A1E9-96F443DA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5" y="160585"/>
            <a:ext cx="3562306" cy="3268415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If the device is recognized, the calibration information of this device will then be generated from the data base. </a:t>
            </a:r>
            <a:r>
              <a:rPr lang="en-US" altLang="zh-CN" sz="2200" dirty="0">
                <a:solidFill>
                  <a:srgbClr val="00B050"/>
                </a:solidFill>
              </a:rPr>
              <a:t>Green</a:t>
            </a:r>
            <a:r>
              <a:rPr lang="en-US" altLang="zh-CN" sz="2200" dirty="0"/>
              <a:t> for good to use, </a:t>
            </a:r>
            <a:r>
              <a:rPr lang="en-US" altLang="zh-CN" sz="2200" dirty="0">
                <a:solidFill>
                  <a:srgbClr val="FF0000"/>
                </a:solidFill>
              </a:rPr>
              <a:t>Red</a:t>
            </a:r>
            <a:r>
              <a:rPr lang="en-US" altLang="zh-CN" sz="2200" dirty="0"/>
              <a:t> for out of calibration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If the picture is blurry, device can not be recognized, an error message will be generated, so user can retake the picture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1490D-0817-444A-99E8-F3EB033B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594" y="1945012"/>
            <a:ext cx="1902683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511EE-FA27-7249-9152-DED430B3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277" y="1945012"/>
            <a:ext cx="1902683" cy="43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dirty="0"/>
              <a:t>--- 2) Select from Album</a:t>
            </a:r>
            <a:endParaRPr lang="en-US" sz="4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69EE-EA83-49BA-81C4-85CCAC01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" r="2" b="2"/>
          <a:stretch/>
        </p:blipFill>
        <p:spPr>
          <a:xfrm>
            <a:off x="0" y="101121"/>
            <a:ext cx="2733466" cy="4625789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User can also take pictures from the album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zh-C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71330-91D2-4E44-AA6D-13AF39F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60" y="911173"/>
            <a:ext cx="2453026" cy="56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2A01-45FF-447F-B770-06F92A61AA0B}"/>
              </a:ext>
            </a:extLst>
          </p:cNvPr>
          <p:cNvSpPr txBox="1">
            <a:spLocks/>
          </p:cNvSpPr>
          <p:nvPr/>
        </p:nvSpPr>
        <p:spPr>
          <a:xfrm>
            <a:off x="6335178" y="150876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Mock-up vs Real</a:t>
            </a:r>
          </a:p>
          <a:p>
            <a:pPr>
              <a:spcAft>
                <a:spcPts val="600"/>
              </a:spcAft>
            </a:pPr>
            <a:r>
              <a:rPr lang="en-US" sz="4600" b="1" dirty="0"/>
              <a:t>--- 3) Instruction</a:t>
            </a:r>
            <a:endParaRPr lang="en-US" sz="4600" dirty="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5150-32CC-4B1D-BFEC-5877FCBAFAE1}"/>
              </a:ext>
            </a:extLst>
          </p:cNvPr>
          <p:cNvSpPr txBox="1"/>
          <p:nvPr/>
        </p:nvSpPr>
        <p:spPr>
          <a:xfrm>
            <a:off x="5192178" y="3182113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The user should be able to use this app by intuition, but just in case, some instructions are </a:t>
            </a:r>
            <a:r>
              <a:rPr lang="en-US" altLang="zh-CN" sz="2200" dirty="0" err="1"/>
              <a:t>aslo</a:t>
            </a:r>
            <a:r>
              <a:rPr lang="en-US" altLang="zh-CN" sz="2200" dirty="0"/>
              <a:t> provided for the user: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Focus and put target in the center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Only picture one object at a time</a:t>
            </a:r>
          </a:p>
          <a:p>
            <a:pPr marL="571500" lvl="1">
              <a:lnSpc>
                <a:spcPct val="90000"/>
              </a:lnSpc>
              <a:spcAft>
                <a:spcPts val="600"/>
              </a:spcAft>
            </a:pPr>
            <a:endParaRPr lang="en-US" altLang="zh-CN" sz="22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6E776-6BAE-40EF-957E-8651A37B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" y="443753"/>
            <a:ext cx="2221243" cy="4141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21814D-5ADC-DF47-A708-2341CC09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17" y="305202"/>
            <a:ext cx="2347181" cy="53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D27D-BF42-4F69-862F-6AA1288CFC41}"/>
              </a:ext>
            </a:extLst>
          </p:cNvPr>
          <p:cNvSpPr txBox="1">
            <a:spLocks/>
          </p:cNvSpPr>
          <p:nvPr/>
        </p:nvSpPr>
        <p:spPr>
          <a:xfrm>
            <a:off x="134194" y="-107947"/>
            <a:ext cx="2804949" cy="16381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 dirty="0"/>
              <a:t>Block Diagram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553516-25E3-4060-B98C-65B3E90FBE8A}"/>
              </a:ext>
            </a:extLst>
          </p:cNvPr>
          <p:cNvSpPr/>
          <p:nvPr/>
        </p:nvSpPr>
        <p:spPr>
          <a:xfrm>
            <a:off x="4648972" y="216664"/>
            <a:ext cx="2639028" cy="694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Home Screen</a:t>
            </a:r>
            <a:endParaRPr lang="zh-CN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BE528-A74C-48EB-8AB3-0A7EAEC6A3C3}"/>
              </a:ext>
            </a:extLst>
          </p:cNvPr>
          <p:cNvGrpSpPr/>
          <p:nvPr/>
        </p:nvGrpSpPr>
        <p:grpSpPr>
          <a:xfrm>
            <a:off x="1944542" y="1023717"/>
            <a:ext cx="8276290" cy="1867894"/>
            <a:chOff x="1971166" y="1970762"/>
            <a:chExt cx="8276290" cy="186789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A6162E0-6F4C-4CAB-8805-E2329F1CF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9338" y="2283574"/>
              <a:ext cx="2733553" cy="83001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9AE78B-55C2-4D1C-9F69-7AB80430372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891" y="1970762"/>
              <a:ext cx="0" cy="11428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D127505-9087-4C28-A899-AE9519D22676}"/>
                </a:ext>
              </a:extLst>
            </p:cNvPr>
            <p:cNvCxnSpPr>
              <a:cxnSpLocks/>
            </p:cNvCxnSpPr>
            <p:nvPr/>
          </p:nvCxnSpPr>
          <p:spPr>
            <a:xfrm>
              <a:off x="5962891" y="2283574"/>
              <a:ext cx="2865512" cy="8606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5806A6-1F77-49C1-8C0A-D899C4133BA8}"/>
                </a:ext>
              </a:extLst>
            </p:cNvPr>
            <p:cNvSpPr txBox="1"/>
            <p:nvPr/>
          </p:nvSpPr>
          <p:spPr>
            <a:xfrm>
              <a:off x="6095999" y="25706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4C3FCC-7B27-474E-9492-0754AE1B26D8}"/>
                </a:ext>
              </a:extLst>
            </p:cNvPr>
            <p:cNvSpPr txBox="1"/>
            <p:nvPr/>
          </p:nvSpPr>
          <p:spPr>
            <a:xfrm>
              <a:off x="3096230" y="24900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4D5444-D707-4B7C-96B7-6C9022B668FF}"/>
                </a:ext>
              </a:extLst>
            </p:cNvPr>
            <p:cNvSpPr txBox="1"/>
            <p:nvPr/>
          </p:nvSpPr>
          <p:spPr>
            <a:xfrm>
              <a:off x="8229990" y="24240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3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35C601-0031-46CE-AF6B-B36C201A75C7}"/>
                </a:ext>
              </a:extLst>
            </p:cNvPr>
            <p:cNvSpPr/>
            <p:nvPr/>
          </p:nvSpPr>
          <p:spPr>
            <a:xfrm>
              <a:off x="4648972" y="3144175"/>
              <a:ext cx="2639028" cy="69448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Take a picture</a:t>
              </a:r>
              <a:endParaRPr lang="zh-CN" alt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80ACCE-AA6F-46E3-87B0-3896D36389EE}"/>
                </a:ext>
              </a:extLst>
            </p:cNvPr>
            <p:cNvSpPr/>
            <p:nvPr/>
          </p:nvSpPr>
          <p:spPr>
            <a:xfrm>
              <a:off x="8460904" y="3153450"/>
              <a:ext cx="1786552" cy="5876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Show Instruction</a:t>
              </a:r>
              <a:endParaRPr lang="zh-CN" alt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2ED2E4F-82BE-4A96-AEBD-C2CB7C71DE2E}"/>
                </a:ext>
              </a:extLst>
            </p:cNvPr>
            <p:cNvSpPr/>
            <p:nvPr/>
          </p:nvSpPr>
          <p:spPr>
            <a:xfrm>
              <a:off x="1971166" y="3153450"/>
              <a:ext cx="1786552" cy="5876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Image from Album</a:t>
              </a:r>
              <a:endParaRPr lang="zh-CN" altLang="en-US" dirty="0"/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0BD83318-5B62-41B7-8C05-A31A7155522D}"/>
              </a:ext>
            </a:extLst>
          </p:cNvPr>
          <p:cNvSpPr/>
          <p:nvPr/>
        </p:nvSpPr>
        <p:spPr>
          <a:xfrm>
            <a:off x="4408617" y="3434494"/>
            <a:ext cx="2882190" cy="1046519"/>
          </a:xfrm>
          <a:prstGeom prst="diamond">
            <a:avLst/>
          </a:prstGeom>
          <a:solidFill>
            <a:srgbClr val="69A3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Recognized by ML</a:t>
            </a:r>
            <a:endParaRPr lang="zh-CN" alt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50755C-D072-4393-9278-C4E047018ECD}"/>
              </a:ext>
            </a:extLst>
          </p:cNvPr>
          <p:cNvCxnSpPr>
            <a:cxnSpLocks/>
          </p:cNvCxnSpPr>
          <p:nvPr/>
        </p:nvCxnSpPr>
        <p:spPr>
          <a:xfrm>
            <a:off x="5843188" y="2917567"/>
            <a:ext cx="0" cy="516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75DBF9-C8D5-496A-BC82-06BA6331CBD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849712" y="4481013"/>
            <a:ext cx="0" cy="2785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568E1E-F385-43AB-BC6E-4A1FE91D8136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61376" y="2794055"/>
            <a:ext cx="2066180" cy="11487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C867A1-4AFA-46E0-8359-C87CDED99BC6}"/>
              </a:ext>
            </a:extLst>
          </p:cNvPr>
          <p:cNvCxnSpPr>
            <a:cxnSpLocks/>
          </p:cNvCxnSpPr>
          <p:nvPr/>
        </p:nvCxnSpPr>
        <p:spPr>
          <a:xfrm>
            <a:off x="2723034" y="2822683"/>
            <a:ext cx="2997939" cy="5743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iamond 30">
            <a:extLst>
              <a:ext uri="{FF2B5EF4-FFF2-40B4-BE49-F238E27FC236}">
                <a16:creationId xmlns:a16="http://schemas.microsoft.com/office/drawing/2014/main" id="{5500262F-6E72-4D42-B5BC-D635381D4E6E}"/>
              </a:ext>
            </a:extLst>
          </p:cNvPr>
          <p:cNvSpPr/>
          <p:nvPr/>
        </p:nvSpPr>
        <p:spPr>
          <a:xfrm>
            <a:off x="4889350" y="4711147"/>
            <a:ext cx="1964823" cy="1046519"/>
          </a:xfrm>
          <a:prstGeom prst="diamond">
            <a:avLst/>
          </a:prstGeom>
          <a:solidFill>
            <a:srgbClr val="69A3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Check Connection to DB</a:t>
            </a:r>
            <a:endParaRPr lang="zh-CN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F9517-77B5-4258-84EB-B0E0908562A1}"/>
              </a:ext>
            </a:extLst>
          </p:cNvPr>
          <p:cNvSpPr txBox="1"/>
          <p:nvPr/>
        </p:nvSpPr>
        <p:spPr>
          <a:xfrm>
            <a:off x="8050893" y="363304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Not a Learned Device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6FBEC4-33BB-46E0-8C8D-B1F92F241B9A}"/>
              </a:ext>
            </a:extLst>
          </p:cNvPr>
          <p:cNvSpPr txBox="1"/>
          <p:nvPr/>
        </p:nvSpPr>
        <p:spPr>
          <a:xfrm>
            <a:off x="4766184" y="5521471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Yes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577836-8E5B-47BF-85EA-6806F87EB04D}"/>
              </a:ext>
            </a:extLst>
          </p:cNvPr>
          <p:cNvSpPr/>
          <p:nvPr/>
        </p:nvSpPr>
        <p:spPr>
          <a:xfrm>
            <a:off x="4552247" y="6011723"/>
            <a:ext cx="2639028" cy="694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Show Details from DB</a:t>
            </a:r>
            <a:endParaRPr lang="zh-CN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2E385-8393-407B-AFE3-07456E3EDAB4}"/>
              </a:ext>
            </a:extLst>
          </p:cNvPr>
          <p:cNvSpPr txBox="1"/>
          <p:nvPr/>
        </p:nvSpPr>
        <p:spPr>
          <a:xfrm>
            <a:off x="4638058" y="4393344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Yes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CFDCE0-018A-4C44-819A-9B5A04A41469}"/>
              </a:ext>
            </a:extLst>
          </p:cNvPr>
          <p:cNvCxnSpPr>
            <a:cxnSpLocks/>
          </p:cNvCxnSpPr>
          <p:nvPr/>
        </p:nvCxnSpPr>
        <p:spPr>
          <a:xfrm>
            <a:off x="5849712" y="5706137"/>
            <a:ext cx="0" cy="2785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C671E3-46FF-4975-9DF4-277DD459970A}"/>
              </a:ext>
            </a:extLst>
          </p:cNvPr>
          <p:cNvCxnSpPr>
            <a:cxnSpLocks/>
          </p:cNvCxnSpPr>
          <p:nvPr/>
        </p:nvCxnSpPr>
        <p:spPr>
          <a:xfrm>
            <a:off x="6854173" y="5234406"/>
            <a:ext cx="119672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3D32266-8D9C-4047-9FFD-85B6ED707D76}"/>
              </a:ext>
            </a:extLst>
          </p:cNvPr>
          <p:cNvSpPr txBox="1"/>
          <p:nvPr/>
        </p:nvSpPr>
        <p:spPr>
          <a:xfrm>
            <a:off x="7105465" y="47881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No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BBFE7B2-695A-442C-9CD4-4B34EB35D270}"/>
              </a:ext>
            </a:extLst>
          </p:cNvPr>
          <p:cNvSpPr/>
          <p:nvPr/>
        </p:nvSpPr>
        <p:spPr>
          <a:xfrm>
            <a:off x="8050893" y="4972777"/>
            <a:ext cx="2639028" cy="694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Only show 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4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4F28D-7E9B-421B-8282-B270BFA18CA3}"/>
              </a:ext>
            </a:extLst>
          </p:cNvPr>
          <p:cNvSpPr txBox="1"/>
          <p:nvPr/>
        </p:nvSpPr>
        <p:spPr>
          <a:xfrm>
            <a:off x="81643" y="23054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altLang="zh-CN" sz="24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Analytical Chemistry 101 </a:t>
            </a:r>
          </a:p>
        </p:txBody>
      </p:sp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FE6371D7-CA49-4CFC-8D4A-32C11239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97" y="461378"/>
            <a:ext cx="3624083" cy="4832111"/>
          </a:xfrm>
          <a:prstGeom prst="rect">
            <a:avLst/>
          </a:prstGeom>
        </p:spPr>
      </p:pic>
      <p:pic>
        <p:nvPicPr>
          <p:cNvPr id="9" name="Picture 8" descr="A picture containing indoor, kitchen, counter, appliance&#10;&#10;Description automatically generated">
            <a:extLst>
              <a:ext uri="{FF2B5EF4-FFF2-40B4-BE49-F238E27FC236}">
                <a16:creationId xmlns:a16="http://schemas.microsoft.com/office/drawing/2014/main" id="{A2167130-97AF-4A2A-B99B-292ABDC71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73" y="1441825"/>
            <a:ext cx="4924213" cy="3693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B2D4A8-8CB7-45F3-9D9E-A094C43664AE}"/>
              </a:ext>
            </a:extLst>
          </p:cNvPr>
          <p:cNvSpPr txBox="1"/>
          <p:nvPr/>
        </p:nvSpPr>
        <p:spPr>
          <a:xfrm>
            <a:off x="307873" y="6183776"/>
            <a:ext cx="4779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600" dirty="0">
                <a:latin typeface="Linux Libertine"/>
                <a:hlinkClick r:id="rId6"/>
              </a:rPr>
              <a:t>https://en.wikipedia.org/wiki/Gas_chromatography</a:t>
            </a:r>
            <a:endParaRPr lang="en-CA" altLang="zh-CN" sz="1600" dirty="0">
              <a:latin typeface="Linux Libertine"/>
            </a:endParaRPr>
          </a:p>
          <a:p>
            <a:endParaRPr lang="zh-CN" altLang="en-US" sz="1600" dirty="0">
              <a:latin typeface="Linux Liberti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4D23B-F013-4098-922E-4ECE19DDCB54}"/>
              </a:ext>
            </a:extLst>
          </p:cNvPr>
          <p:cNvSpPr txBox="1"/>
          <p:nvPr/>
        </p:nvSpPr>
        <p:spPr>
          <a:xfrm>
            <a:off x="1067142" y="5434953"/>
            <a:ext cx="430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Linux Libertine"/>
              </a:defRPr>
            </a:lvl1pPr>
          </a:lstStyle>
          <a:p>
            <a:r>
              <a:rPr lang="en-CA" altLang="zh-CN" dirty="0" err="1"/>
              <a:t>G</a:t>
            </a:r>
            <a:r>
              <a:rPr lang="en-CA" altLang="zh-CN" dirty="0" err="1">
                <a:solidFill>
                  <a:schemeClr val="tx1"/>
                </a:solidFill>
              </a:rPr>
              <a:t>as_Chromatography</a:t>
            </a:r>
            <a:r>
              <a:rPr lang="en-CA" altLang="zh-CN" dirty="0">
                <a:solidFill>
                  <a:schemeClr val="tx1"/>
                </a:solidFill>
              </a:rPr>
              <a:t> (</a:t>
            </a:r>
            <a:r>
              <a:rPr lang="en-CA" altLang="zh-CN" dirty="0"/>
              <a:t>GC</a:t>
            </a:r>
            <a:r>
              <a:rPr lang="en-CA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9EBCC-A9AD-486D-8E76-AED06409C388}"/>
              </a:ext>
            </a:extLst>
          </p:cNvPr>
          <p:cNvSpPr txBox="1"/>
          <p:nvPr/>
        </p:nvSpPr>
        <p:spPr>
          <a:xfrm>
            <a:off x="6179197" y="6045276"/>
            <a:ext cx="5913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Linux Libertine"/>
                <a:hlinkClick r:id="rId7"/>
              </a:rPr>
              <a:t>https://en.wikipedia.org/wiki/High-performance_liquid_chromatography</a:t>
            </a:r>
            <a:endParaRPr lang="en-US" altLang="zh-CN" sz="1600" dirty="0">
              <a:latin typeface="Linux Libertine"/>
            </a:endParaRPr>
          </a:p>
          <a:p>
            <a:endParaRPr lang="zh-CN" altLang="en-US" sz="1600" dirty="0">
              <a:latin typeface="Linux Liberti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A41AC-8041-4DB1-8993-6983CABE6D70}"/>
              </a:ext>
            </a:extLst>
          </p:cNvPr>
          <p:cNvSpPr txBox="1"/>
          <p:nvPr/>
        </p:nvSpPr>
        <p:spPr>
          <a:xfrm>
            <a:off x="6226347" y="5474714"/>
            <a:ext cx="550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b="1" i="0" dirty="0">
                <a:solidFill>
                  <a:srgbClr val="FF0000"/>
                </a:solidFill>
                <a:effectLst/>
                <a:latin typeface="Linux Libertine"/>
              </a:rPr>
              <a:t>H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igh-</a:t>
            </a:r>
            <a:r>
              <a:rPr lang="en-CA" altLang="zh-CN" b="1" dirty="0">
                <a:solidFill>
                  <a:srgbClr val="FF0000"/>
                </a:solidFill>
                <a:latin typeface="Linux Libertine"/>
              </a:rPr>
              <a:t>P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erformance </a:t>
            </a:r>
            <a:r>
              <a:rPr lang="en-CA" altLang="zh-CN" b="1" i="0" dirty="0">
                <a:solidFill>
                  <a:srgbClr val="FF0000"/>
                </a:solidFill>
                <a:effectLst/>
                <a:latin typeface="Linux Libertine"/>
              </a:rPr>
              <a:t>L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iquid </a:t>
            </a:r>
            <a:r>
              <a:rPr lang="en-CA" altLang="zh-CN" b="1" dirty="0">
                <a:solidFill>
                  <a:srgbClr val="FF0000"/>
                </a:solidFill>
                <a:latin typeface="Linux Libertine"/>
              </a:rPr>
              <a:t>C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hromatography-(</a:t>
            </a:r>
            <a:r>
              <a:rPr lang="en-CA" altLang="zh-CN" b="1" i="0" dirty="0">
                <a:solidFill>
                  <a:srgbClr val="FF0000"/>
                </a:solidFill>
                <a:effectLst/>
                <a:latin typeface="Linux Libertine"/>
              </a:rPr>
              <a:t>HPLC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44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4F28D-7E9B-421B-8282-B270BFA18CA3}"/>
              </a:ext>
            </a:extLst>
          </p:cNvPr>
          <p:cNvSpPr txBox="1"/>
          <p:nvPr/>
        </p:nvSpPr>
        <p:spPr>
          <a:xfrm>
            <a:off x="81643" y="23054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altLang="zh-CN" sz="24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Analytical Chemistry 101 </a:t>
            </a:r>
          </a:p>
        </p:txBody>
      </p:sp>
      <p:pic>
        <p:nvPicPr>
          <p:cNvPr id="11" name="Picture 10" descr="A picture containing indoor, wall, cluttered, worktable&#10;&#10;Description automatically generated">
            <a:extLst>
              <a:ext uri="{FF2B5EF4-FFF2-40B4-BE49-F238E27FC236}">
                <a16:creationId xmlns:a16="http://schemas.microsoft.com/office/drawing/2014/main" id="{54C78167-315B-4CAF-B87B-5B1170C2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5" y="1295400"/>
            <a:ext cx="3200400" cy="4267200"/>
          </a:xfrm>
          <a:prstGeom prst="rect">
            <a:avLst/>
          </a:prstGeom>
        </p:spPr>
      </p:pic>
      <p:pic>
        <p:nvPicPr>
          <p:cNvPr id="4" name="Picture 3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49F83768-3EBC-497C-A6B2-319CB7B0E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57" y="1287780"/>
            <a:ext cx="5699760" cy="4274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ABFE-FEB0-4B76-A32E-41FBEB77994E}"/>
              </a:ext>
            </a:extLst>
          </p:cNvPr>
          <p:cNvSpPr txBox="1"/>
          <p:nvPr/>
        </p:nvSpPr>
        <p:spPr>
          <a:xfrm>
            <a:off x="1052159" y="5699999"/>
            <a:ext cx="430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Linux Libertine"/>
              </a:defRPr>
            </a:lvl1pPr>
          </a:lstStyle>
          <a:p>
            <a:r>
              <a:rPr lang="en-CA" altLang="zh-CN" dirty="0" err="1"/>
              <a:t>Autotitrator</a:t>
            </a:r>
            <a:r>
              <a:rPr lang="en-CA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1ED27-5073-4751-A863-90C21EE026A1}"/>
              </a:ext>
            </a:extLst>
          </p:cNvPr>
          <p:cNvSpPr txBox="1"/>
          <p:nvPr/>
        </p:nvSpPr>
        <p:spPr>
          <a:xfrm>
            <a:off x="307873" y="6183776"/>
            <a:ext cx="371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600" dirty="0">
                <a:latin typeface="Linux Libertine"/>
                <a:hlinkClick r:id="rId6"/>
              </a:rPr>
              <a:t>https://en.wikipedia.org/wiki/Titration</a:t>
            </a:r>
            <a:endParaRPr lang="en-CA" altLang="zh-CN" sz="1600" dirty="0">
              <a:latin typeface="Linux Libertine"/>
            </a:endParaRPr>
          </a:p>
          <a:p>
            <a:endParaRPr lang="zh-CN" altLang="en-US" sz="1600" dirty="0">
              <a:latin typeface="Linux Liberti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73618-7415-4201-A05D-16FB669F45AC}"/>
              </a:ext>
            </a:extLst>
          </p:cNvPr>
          <p:cNvSpPr txBox="1"/>
          <p:nvPr/>
        </p:nvSpPr>
        <p:spPr>
          <a:xfrm>
            <a:off x="4993169" y="5695531"/>
            <a:ext cx="744453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i="0" dirty="0">
                <a:solidFill>
                  <a:srgbClr val="FF0000"/>
                </a:solidFill>
                <a:effectLst/>
                <a:latin typeface="Linux Libertine"/>
              </a:rPr>
              <a:t>I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nductively </a:t>
            </a:r>
            <a:r>
              <a:rPr lang="en-CA" altLang="zh-CN" b="1" dirty="0">
                <a:solidFill>
                  <a:srgbClr val="FF0000"/>
                </a:solidFill>
                <a:latin typeface="Linux Libertine"/>
              </a:rPr>
              <a:t>C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oupled </a:t>
            </a:r>
            <a:r>
              <a:rPr lang="en-CA" altLang="zh-CN" b="1" i="0" dirty="0">
                <a:solidFill>
                  <a:srgbClr val="FF0000"/>
                </a:solidFill>
                <a:effectLst/>
                <a:latin typeface="Linux Libertine"/>
              </a:rPr>
              <a:t>P</a:t>
            </a:r>
            <a:r>
              <a:rPr lang="en-CA" altLang="zh-CN" b="1" i="0" dirty="0">
                <a:solidFill>
                  <a:srgbClr val="000000"/>
                </a:solidFill>
                <a:effectLst/>
                <a:latin typeface="Linux Libertine"/>
              </a:rPr>
              <a:t>lasma </a:t>
            </a:r>
            <a:r>
              <a:rPr lang="en-CA" altLang="zh-CN" b="1" dirty="0">
                <a:latin typeface="Linux Libertine"/>
              </a:rPr>
              <a:t> (</a:t>
            </a:r>
            <a:r>
              <a:rPr lang="en-CA" altLang="zh-CN" b="1" dirty="0">
                <a:solidFill>
                  <a:srgbClr val="FF0000"/>
                </a:solidFill>
                <a:latin typeface="Linux Libertine"/>
              </a:rPr>
              <a:t>ICP</a:t>
            </a:r>
            <a:r>
              <a:rPr lang="en-CA" altLang="zh-CN" b="1" dirty="0">
                <a:latin typeface="Linux Libertine"/>
              </a:rPr>
              <a:t>)-atomic emission spectrometry</a:t>
            </a:r>
          </a:p>
          <a:p>
            <a:endParaRPr lang="en-CA" altLang="zh-CN" b="1" dirty="0">
              <a:latin typeface="Linux Libertine"/>
            </a:endParaRPr>
          </a:p>
          <a:p>
            <a:r>
              <a:rPr lang="en-CA" altLang="zh-CN" sz="1600" b="1" dirty="0">
                <a:latin typeface="Linux Libertine"/>
                <a:hlinkClick r:id="rId7"/>
              </a:rPr>
              <a:t>https://www.sciencedirect.com/topics/materials-science/inductively-coupled-plasma-atomic-emission-spectroscopy</a:t>
            </a:r>
            <a:endParaRPr lang="en-CA" altLang="zh-CN" sz="1600" b="1" dirty="0">
              <a:latin typeface="Linux Libertine"/>
            </a:endParaRPr>
          </a:p>
          <a:p>
            <a:endParaRPr lang="en-CA" altLang="zh-CN" b="1" dirty="0">
              <a:latin typeface="Linux Libertine"/>
            </a:endParaRPr>
          </a:p>
          <a:p>
            <a:pPr algn="l"/>
            <a:endParaRPr lang="en-CA" altLang="zh-CN" b="1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405994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 1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C20430"/>
      </a:accent1>
      <a:accent2>
        <a:srgbClr val="FFC72A"/>
      </a:accent2>
      <a:accent3>
        <a:srgbClr val="69A3B9"/>
      </a:accent3>
      <a:accent4>
        <a:srgbClr val="BDBDBD"/>
      </a:accent4>
      <a:accent5>
        <a:srgbClr val="585759"/>
      </a:accent5>
      <a:accent6>
        <a:srgbClr val="515151"/>
      </a:accent6>
      <a:hlink>
        <a:srgbClr val="828282"/>
      </a:hlink>
      <a:folHlink>
        <a:srgbClr val="A5A5A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325</Words>
  <Application>Microsoft Office PowerPoint</Application>
  <PresentationFormat>Widescreen</PresentationFormat>
  <Paragraphs>56</Paragraphs>
  <Slides>11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Linux Libertine</vt:lpstr>
      <vt:lpstr>Arial</vt:lpstr>
      <vt:lpstr>Calibri</vt:lpstr>
      <vt:lpstr>Times New Roman</vt:lpstr>
      <vt:lpstr>Office Theme</vt:lpstr>
      <vt:lpstr>OneScan</vt:lpstr>
      <vt:lpstr>ENGG6400 Mobile Devices App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End.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Harleigh May</dc:creator>
  <cp:lastModifiedBy>Yaowen Mei</cp:lastModifiedBy>
  <cp:revision>24</cp:revision>
  <dcterms:created xsi:type="dcterms:W3CDTF">2020-10-02T16:18:25Z</dcterms:created>
  <dcterms:modified xsi:type="dcterms:W3CDTF">2021-06-20T20:36:22Z</dcterms:modified>
</cp:coreProperties>
</file>